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2" r:id="rId4"/>
    <p:sldId id="259" r:id="rId5"/>
    <p:sldId id="258" r:id="rId6"/>
    <p:sldId id="261" r:id="rId7"/>
    <p:sldId id="260"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07" d="100"/>
          <a:sy n="107" d="100"/>
        </p:scale>
        <p:origin x="108" y="23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2/16/2016</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2/16/2016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2/16/2016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2/16/2016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2/16/2016</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2/16/2016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2/16/2016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2/16/2016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2/16/2016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2/16/2016</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2/16/2016</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2/16/2016</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sz="6000" b="1" dirty="0" smtClean="0"/>
              <a:t>WSIB Rate Framework Reform - Update</a:t>
            </a:r>
            <a:endParaRPr lang="en-CA" sz="6000" b="1" dirty="0"/>
          </a:p>
        </p:txBody>
      </p:sp>
      <p:sp>
        <p:nvSpPr>
          <p:cNvPr id="3" name="Subtitle 2"/>
          <p:cNvSpPr>
            <a:spLocks noGrp="1"/>
          </p:cNvSpPr>
          <p:nvPr>
            <p:ph type="subTitle" idx="1"/>
          </p:nvPr>
        </p:nvSpPr>
        <p:spPr/>
        <p:txBody>
          <a:bodyPr>
            <a:normAutofit/>
          </a:bodyPr>
          <a:lstStyle/>
          <a:p>
            <a:r>
              <a:rPr lang="en-CA" sz="2000" dirty="0" smtClean="0"/>
              <a:t>CEC Members Meeting – February 2016</a:t>
            </a:r>
            <a:endParaRPr lang="en-CA" sz="2000" dirty="0"/>
          </a:p>
        </p:txBody>
      </p:sp>
    </p:spTree>
    <p:extLst>
      <p:ext uri="{BB962C8B-B14F-4D97-AF65-F5344CB8AC3E}">
        <p14:creationId xmlns:p14="http://schemas.microsoft.com/office/powerpoint/2010/main" val="23075027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CA" sz="4000" b="1" dirty="0" smtClean="0"/>
              <a:t>What is the Rate Framework Reform (RFR)?</a:t>
            </a:r>
            <a:endParaRPr lang="en-CA" sz="4000" b="1" dirty="0"/>
          </a:p>
        </p:txBody>
      </p:sp>
      <p:sp>
        <p:nvSpPr>
          <p:cNvPr id="3" name="Content Placeholder 2"/>
          <p:cNvSpPr>
            <a:spLocks noGrp="1"/>
          </p:cNvSpPr>
          <p:nvPr>
            <p:ph idx="1"/>
          </p:nvPr>
        </p:nvSpPr>
        <p:spPr>
          <a:xfrm>
            <a:off x="1201270" y="1847227"/>
            <a:ext cx="10685930" cy="4199467"/>
          </a:xfrm>
        </p:spPr>
        <p:txBody>
          <a:bodyPr/>
          <a:lstStyle/>
          <a:p>
            <a:r>
              <a:rPr lang="en-CA" dirty="0" smtClean="0"/>
              <a:t>Part of the reform process that was spawned out of the Harry Arthurs review.</a:t>
            </a:r>
          </a:p>
          <a:p>
            <a:pPr marL="0" indent="0">
              <a:buNone/>
            </a:pPr>
            <a:endParaRPr lang="en-CA" dirty="0" smtClean="0"/>
          </a:p>
          <a:p>
            <a:r>
              <a:rPr lang="en-CA" dirty="0" smtClean="0"/>
              <a:t>Fundamental reorganization of the WSIB premium rate system.</a:t>
            </a:r>
          </a:p>
          <a:p>
            <a:pPr lvl="1"/>
            <a:r>
              <a:rPr lang="en-CA" dirty="0"/>
              <a:t>Employers in the same sector will no longer be charged a single, collective liability rate.</a:t>
            </a:r>
          </a:p>
          <a:p>
            <a:pPr lvl="1"/>
            <a:r>
              <a:rPr lang="en-CA" dirty="0"/>
              <a:t>Rates will be based off of a prospective, employer-specific rate setting </a:t>
            </a:r>
            <a:r>
              <a:rPr lang="en-CA" dirty="0" smtClean="0"/>
              <a:t>model based on an employers’ previous 6 years of claims history.</a:t>
            </a:r>
            <a:endParaRPr lang="en-CA" dirty="0"/>
          </a:p>
          <a:p>
            <a:pPr lvl="2"/>
            <a:r>
              <a:rPr lang="en-CA" dirty="0"/>
              <a:t>Individual company performance will impact rates to varying degrees based on company size.</a:t>
            </a:r>
          </a:p>
          <a:p>
            <a:pPr marL="0" indent="0">
              <a:buNone/>
            </a:pPr>
            <a:endParaRPr lang="en-CA" dirty="0" smtClean="0"/>
          </a:p>
          <a:p>
            <a:r>
              <a:rPr lang="en-CA" dirty="0" smtClean="0"/>
              <a:t>Many details of the system design and its operationalization remain unclear.</a:t>
            </a:r>
          </a:p>
          <a:p>
            <a:pPr marL="0" lvl="2" indent="0">
              <a:buNone/>
            </a:pPr>
            <a:endParaRPr lang="en-CA" dirty="0" smtClean="0"/>
          </a:p>
          <a:p>
            <a:pPr lvl="1"/>
            <a:endParaRPr lang="en-CA" dirty="0"/>
          </a:p>
        </p:txBody>
      </p:sp>
    </p:spTree>
    <p:extLst>
      <p:ext uri="{BB962C8B-B14F-4D97-AF65-F5344CB8AC3E}">
        <p14:creationId xmlns:p14="http://schemas.microsoft.com/office/powerpoint/2010/main" val="29343846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b="1" dirty="0" smtClean="0"/>
              <a:t>Broad</a:t>
            </a:r>
            <a:r>
              <a:rPr lang="en-CA" b="1" dirty="0" smtClean="0"/>
              <a:t> CEC Positions on RFR</a:t>
            </a:r>
            <a:endParaRPr lang="en-CA" b="1" dirty="0"/>
          </a:p>
        </p:txBody>
      </p:sp>
      <p:sp>
        <p:nvSpPr>
          <p:cNvPr id="3" name="Content Placeholder 2"/>
          <p:cNvSpPr>
            <a:spLocks noGrp="1"/>
          </p:cNvSpPr>
          <p:nvPr>
            <p:ph idx="1"/>
          </p:nvPr>
        </p:nvSpPr>
        <p:spPr>
          <a:xfrm>
            <a:off x="1183341" y="1739154"/>
            <a:ext cx="10452848" cy="4939553"/>
          </a:xfrm>
        </p:spPr>
        <p:txBody>
          <a:bodyPr/>
          <a:lstStyle/>
          <a:p>
            <a:pPr>
              <a:spcBef>
                <a:spcPts val="1800"/>
              </a:spcBef>
            </a:pPr>
            <a:r>
              <a:rPr lang="en-CA" dirty="0" smtClean="0"/>
              <a:t>Do not plan to implement a new Rate Framework until the unfunded liability (UFL) is eliminated.</a:t>
            </a:r>
          </a:p>
          <a:p>
            <a:pPr>
              <a:spcBef>
                <a:spcPts val="1800"/>
              </a:spcBef>
            </a:pPr>
            <a:r>
              <a:rPr lang="en-CA" dirty="0" smtClean="0"/>
              <a:t>Do not rush the design of a new system; ensure comprehensive stakeholder consultations are undertaken on design and implementation of a new system.</a:t>
            </a:r>
          </a:p>
          <a:p>
            <a:pPr>
              <a:spcBef>
                <a:spcPts val="1800"/>
              </a:spcBef>
            </a:pPr>
            <a:r>
              <a:rPr lang="en-CA" dirty="0" smtClean="0"/>
              <a:t>Construction is a unique sector and </a:t>
            </a:r>
            <a:r>
              <a:rPr lang="en-CA" i="1" u="sng" dirty="0" smtClean="0"/>
              <a:t>must</a:t>
            </a:r>
            <a:r>
              <a:rPr lang="en-CA" dirty="0" smtClean="0"/>
              <a:t> be treated as such. </a:t>
            </a:r>
          </a:p>
          <a:p>
            <a:pPr>
              <a:spcBef>
                <a:spcPts val="1800"/>
              </a:spcBef>
            </a:pPr>
            <a:r>
              <a:rPr lang="en-CA" dirty="0" smtClean="0"/>
              <a:t>When a new system is designed, start all companies at the Class Target Rate and allow them to migrate to their own company specific rates from this point in order to smooth the transition process.</a:t>
            </a:r>
          </a:p>
          <a:p>
            <a:pPr>
              <a:spcBef>
                <a:spcPts val="1800"/>
              </a:spcBef>
            </a:pPr>
            <a:r>
              <a:rPr lang="en-CA" dirty="0" smtClean="0"/>
              <a:t>Begin transitioning companies to new Class Target rates over several years in advance of the new system being implemented. </a:t>
            </a:r>
          </a:p>
          <a:p>
            <a:endParaRPr lang="en-CA" dirty="0"/>
          </a:p>
        </p:txBody>
      </p:sp>
    </p:spTree>
    <p:extLst>
      <p:ext uri="{BB962C8B-B14F-4D97-AF65-F5344CB8AC3E}">
        <p14:creationId xmlns:p14="http://schemas.microsoft.com/office/powerpoint/2010/main" val="10682215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CA" sz="4000" b="1" dirty="0" smtClean="0"/>
              <a:t>RFR Design and Implementation Timeline </a:t>
            </a:r>
            <a:endParaRPr lang="en-CA" sz="4000" b="1" dirty="0"/>
          </a:p>
        </p:txBody>
      </p:sp>
      <p:sp>
        <p:nvSpPr>
          <p:cNvPr id="3" name="Content Placeholder 2"/>
          <p:cNvSpPr>
            <a:spLocks noGrp="1"/>
          </p:cNvSpPr>
          <p:nvPr>
            <p:ph idx="1"/>
          </p:nvPr>
        </p:nvSpPr>
        <p:spPr>
          <a:xfrm>
            <a:off x="1201271" y="1577787"/>
            <a:ext cx="10506635" cy="4733365"/>
          </a:xfrm>
        </p:spPr>
        <p:txBody>
          <a:bodyPr>
            <a:normAutofit/>
          </a:bodyPr>
          <a:lstStyle/>
          <a:p>
            <a:pPr>
              <a:spcBef>
                <a:spcPts val="0"/>
              </a:spcBef>
              <a:spcAft>
                <a:spcPts val="1800"/>
              </a:spcAft>
            </a:pPr>
            <a:r>
              <a:rPr lang="en-CA" dirty="0"/>
              <a:t>Initial Critical Path identified January 2016 and launch date for new Rate </a:t>
            </a:r>
            <a:r>
              <a:rPr lang="en-CA" dirty="0" smtClean="0"/>
              <a:t>Framework.</a:t>
            </a:r>
          </a:p>
          <a:p>
            <a:pPr>
              <a:spcBef>
                <a:spcPts val="0"/>
              </a:spcBef>
              <a:spcAft>
                <a:spcPts val="1800"/>
              </a:spcAft>
            </a:pPr>
            <a:r>
              <a:rPr lang="en-CA" dirty="0" smtClean="0"/>
              <a:t>After much delay, the initial </a:t>
            </a:r>
            <a:r>
              <a:rPr lang="en-CA" dirty="0"/>
              <a:t>system design proposal </a:t>
            </a:r>
            <a:r>
              <a:rPr lang="en-CA" dirty="0" smtClean="0"/>
              <a:t>was published for </a:t>
            </a:r>
            <a:r>
              <a:rPr lang="en-CA" dirty="0"/>
              <a:t>stakeholder </a:t>
            </a:r>
            <a:r>
              <a:rPr lang="en-CA" dirty="0" smtClean="0"/>
              <a:t>review at the end of March 2015.</a:t>
            </a:r>
          </a:p>
          <a:p>
            <a:pPr lvl="1">
              <a:spcBef>
                <a:spcPts val="0"/>
              </a:spcBef>
              <a:spcAft>
                <a:spcPts val="1800"/>
              </a:spcAft>
            </a:pPr>
            <a:r>
              <a:rPr lang="en-CA" dirty="0" smtClean="0"/>
              <a:t>Expectation </a:t>
            </a:r>
            <a:r>
              <a:rPr lang="en-CA" dirty="0"/>
              <a:t>was to have all input provided by end of May 2015</a:t>
            </a:r>
            <a:r>
              <a:rPr lang="en-CA" dirty="0" smtClean="0"/>
              <a:t>, with </a:t>
            </a:r>
            <a:r>
              <a:rPr lang="en-CA" dirty="0"/>
              <a:t>final system design before end of 2015</a:t>
            </a:r>
            <a:r>
              <a:rPr lang="en-CA" dirty="0" smtClean="0"/>
              <a:t>.</a:t>
            </a:r>
          </a:p>
          <a:p>
            <a:pPr>
              <a:spcBef>
                <a:spcPts val="0"/>
              </a:spcBef>
              <a:spcAft>
                <a:spcPts val="1800"/>
              </a:spcAft>
            </a:pPr>
            <a:r>
              <a:rPr lang="en-CA" dirty="0" smtClean="0"/>
              <a:t>Consultation timeline instead extended until October 2015.</a:t>
            </a:r>
          </a:p>
          <a:p>
            <a:pPr>
              <a:spcBef>
                <a:spcPts val="0"/>
              </a:spcBef>
              <a:spcAft>
                <a:spcPts val="1800"/>
              </a:spcAft>
            </a:pPr>
            <a:r>
              <a:rPr lang="en-CA" dirty="0" smtClean="0"/>
              <a:t>Design update provided to stakeholders in December 2015, with comments now required back in March 2016.</a:t>
            </a:r>
          </a:p>
          <a:p>
            <a:pPr lvl="1">
              <a:spcBef>
                <a:spcPts val="0"/>
              </a:spcBef>
              <a:spcAft>
                <a:spcPts val="1800"/>
              </a:spcAft>
            </a:pPr>
            <a:r>
              <a:rPr lang="en-CA" dirty="0" smtClean="0"/>
              <a:t>Expectation to have system designed by the end of 2016.</a:t>
            </a:r>
          </a:p>
          <a:p>
            <a:pPr>
              <a:spcBef>
                <a:spcPts val="0"/>
              </a:spcBef>
              <a:spcAft>
                <a:spcPts val="1800"/>
              </a:spcAft>
            </a:pPr>
            <a:r>
              <a:rPr lang="en-CA" dirty="0" smtClean="0"/>
              <a:t>Implementation timeline has most recently been set for 2019. </a:t>
            </a:r>
            <a:endParaRPr lang="en-CA" dirty="0"/>
          </a:p>
          <a:p>
            <a:endParaRPr lang="en-CA" dirty="0"/>
          </a:p>
          <a:p>
            <a:endParaRPr lang="en-CA" dirty="0"/>
          </a:p>
        </p:txBody>
      </p:sp>
    </p:spTree>
    <p:extLst>
      <p:ext uri="{BB962C8B-B14F-4D97-AF65-F5344CB8AC3E}">
        <p14:creationId xmlns:p14="http://schemas.microsoft.com/office/powerpoint/2010/main" val="21574153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62635" y="434788"/>
            <a:ext cx="9601200" cy="1485900"/>
          </a:xfrm>
        </p:spPr>
        <p:txBody>
          <a:bodyPr>
            <a:normAutofit/>
          </a:bodyPr>
          <a:lstStyle/>
          <a:p>
            <a:pPr algn="ctr"/>
            <a:r>
              <a:rPr lang="en-CA" sz="4000" b="1" dirty="0" smtClean="0"/>
              <a:t>Initial RFR Proposal -  </a:t>
            </a:r>
            <a:r>
              <a:rPr lang="en-CA" sz="4000" b="1" dirty="0" smtClean="0"/>
              <a:t>Technical </a:t>
            </a:r>
            <a:r>
              <a:rPr lang="en-CA" sz="4000" b="1" dirty="0" smtClean="0"/>
              <a:t>Papers</a:t>
            </a:r>
            <a:endParaRPr lang="en-CA" sz="4000" b="1" dirty="0"/>
          </a:p>
        </p:txBody>
      </p:sp>
      <p:sp>
        <p:nvSpPr>
          <p:cNvPr id="3" name="Content Placeholder 2"/>
          <p:cNvSpPr>
            <a:spLocks noGrp="1"/>
          </p:cNvSpPr>
          <p:nvPr>
            <p:ph idx="1"/>
          </p:nvPr>
        </p:nvSpPr>
        <p:spPr>
          <a:xfrm>
            <a:off x="1138517" y="1276349"/>
            <a:ext cx="10551459" cy="5420285"/>
          </a:xfrm>
        </p:spPr>
        <p:txBody>
          <a:bodyPr>
            <a:normAutofit fontScale="85000" lnSpcReduction="20000"/>
          </a:bodyPr>
          <a:lstStyle/>
          <a:p>
            <a:r>
              <a:rPr lang="en-CA" dirty="0" smtClean="0"/>
              <a:t>Initial WSIB proposal for RFR was issued to stakeholders in March of 2015.</a:t>
            </a:r>
          </a:p>
          <a:p>
            <a:r>
              <a:rPr lang="en-CA" dirty="0"/>
              <a:t>P</a:t>
            </a:r>
            <a:r>
              <a:rPr lang="en-CA" dirty="0" smtClean="0"/>
              <a:t>rocess </a:t>
            </a:r>
            <a:r>
              <a:rPr lang="en-CA" dirty="0" smtClean="0"/>
              <a:t>for consultation and </a:t>
            </a:r>
            <a:r>
              <a:rPr lang="en-CA" dirty="0"/>
              <a:t>system design </a:t>
            </a:r>
            <a:r>
              <a:rPr lang="en-CA" dirty="0" smtClean="0"/>
              <a:t>proposal were both critically flawed.</a:t>
            </a:r>
          </a:p>
          <a:p>
            <a:pPr marL="0" indent="0">
              <a:spcBef>
                <a:spcPts val="2400"/>
              </a:spcBef>
              <a:buNone/>
            </a:pPr>
            <a:r>
              <a:rPr lang="en-CA" b="1" u="sng" dirty="0" smtClean="0"/>
              <a:t>Flawed Process </a:t>
            </a:r>
            <a:endParaRPr lang="en-CA" dirty="0" smtClean="0"/>
          </a:p>
          <a:p>
            <a:pPr>
              <a:spcBef>
                <a:spcPts val="600"/>
              </a:spcBef>
            </a:pPr>
            <a:r>
              <a:rPr lang="en-CA" dirty="0" smtClean="0"/>
              <a:t>Linked lower premium rates with new system implementation.</a:t>
            </a:r>
          </a:p>
          <a:p>
            <a:pPr>
              <a:spcBef>
                <a:spcPts val="1200"/>
              </a:spcBef>
            </a:pPr>
            <a:r>
              <a:rPr lang="en-CA" dirty="0" smtClean="0"/>
              <a:t>Rushed design and consultation process, setting artificial deadlines for completion.</a:t>
            </a:r>
          </a:p>
          <a:p>
            <a:pPr>
              <a:spcBef>
                <a:spcPts val="1200"/>
              </a:spcBef>
            </a:pPr>
            <a:r>
              <a:rPr lang="en-CA" dirty="0" smtClean="0"/>
              <a:t>Left out key statistical data to allow for proper analysis of new system.</a:t>
            </a:r>
          </a:p>
          <a:p>
            <a:pPr>
              <a:spcBef>
                <a:spcPts val="1200"/>
              </a:spcBef>
            </a:pPr>
            <a:r>
              <a:rPr lang="en-CA" dirty="0" smtClean="0"/>
              <a:t>Failed to link elimination of UFL to implementation timeline.</a:t>
            </a:r>
          </a:p>
          <a:p>
            <a:pPr marL="0" indent="0">
              <a:spcBef>
                <a:spcPts val="2400"/>
              </a:spcBef>
              <a:buNone/>
            </a:pPr>
            <a:r>
              <a:rPr lang="en-CA" b="1" u="sng" dirty="0" smtClean="0"/>
              <a:t>Flawed Design</a:t>
            </a:r>
          </a:p>
          <a:p>
            <a:pPr>
              <a:spcBef>
                <a:spcPts val="600"/>
              </a:spcBef>
            </a:pPr>
            <a:r>
              <a:rPr lang="en-CA" dirty="0" smtClean="0"/>
              <a:t>Eliminate SIEF</a:t>
            </a:r>
          </a:p>
          <a:p>
            <a:pPr>
              <a:spcBef>
                <a:spcPts val="1200"/>
              </a:spcBef>
            </a:pPr>
            <a:r>
              <a:rPr lang="en-CA" dirty="0" smtClean="0"/>
              <a:t>Charge companies a single rate based on “predominant business activity”</a:t>
            </a:r>
          </a:p>
          <a:p>
            <a:pPr lvl="1">
              <a:spcBef>
                <a:spcPts val="1200"/>
              </a:spcBef>
            </a:pPr>
            <a:r>
              <a:rPr lang="en-CA" dirty="0" smtClean="0"/>
              <a:t>Eliminate the Executive Officer Rate Group (755)</a:t>
            </a:r>
          </a:p>
          <a:p>
            <a:pPr>
              <a:spcBef>
                <a:spcPts val="1200"/>
              </a:spcBef>
            </a:pPr>
            <a:r>
              <a:rPr lang="en-CA" dirty="0" smtClean="0"/>
              <a:t>Initial rates to be set artificially high. </a:t>
            </a:r>
          </a:p>
          <a:p>
            <a:pPr>
              <a:spcBef>
                <a:spcPts val="1200"/>
              </a:spcBef>
            </a:pPr>
            <a:r>
              <a:rPr lang="en-CA" dirty="0" smtClean="0"/>
              <a:t>Too few Rate Classes, grouping together unrelated sectors.</a:t>
            </a:r>
          </a:p>
          <a:p>
            <a:pPr>
              <a:spcBef>
                <a:spcPts val="1200"/>
              </a:spcBef>
            </a:pPr>
            <a:r>
              <a:rPr lang="en-CA" dirty="0" smtClean="0"/>
              <a:t>“Per-claim limit” threshold categories too static.</a:t>
            </a:r>
          </a:p>
          <a:p>
            <a:pPr marL="0" indent="0">
              <a:buNone/>
            </a:pPr>
            <a:endParaRPr lang="en-CA" b="1" u="sng" dirty="0" smtClean="0"/>
          </a:p>
          <a:p>
            <a:endParaRPr lang="en-CA" dirty="0" smtClean="0"/>
          </a:p>
          <a:p>
            <a:pPr marL="530352" lvl="1" indent="0">
              <a:buNone/>
            </a:pPr>
            <a:endParaRPr lang="en-CA" dirty="0" smtClean="0"/>
          </a:p>
        </p:txBody>
      </p:sp>
    </p:spTree>
    <p:extLst>
      <p:ext uri="{BB962C8B-B14F-4D97-AF65-F5344CB8AC3E}">
        <p14:creationId xmlns:p14="http://schemas.microsoft.com/office/powerpoint/2010/main" val="19363581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443753"/>
            <a:ext cx="9601200" cy="1485900"/>
          </a:xfrm>
        </p:spPr>
        <p:txBody>
          <a:bodyPr>
            <a:normAutofit/>
          </a:bodyPr>
          <a:lstStyle/>
          <a:p>
            <a:pPr algn="ctr"/>
            <a:r>
              <a:rPr lang="en-CA" sz="4000" b="1" dirty="0" smtClean="0"/>
              <a:t>CEC Submission on Initial RFR Proposal</a:t>
            </a:r>
            <a:endParaRPr lang="en-CA" sz="4000" b="1" dirty="0"/>
          </a:p>
        </p:txBody>
      </p:sp>
      <p:sp>
        <p:nvSpPr>
          <p:cNvPr id="3" name="Content Placeholder 2"/>
          <p:cNvSpPr>
            <a:spLocks noGrp="1"/>
          </p:cNvSpPr>
          <p:nvPr>
            <p:ph idx="1"/>
          </p:nvPr>
        </p:nvSpPr>
        <p:spPr>
          <a:xfrm>
            <a:off x="1021976" y="1425387"/>
            <a:ext cx="10919012" cy="5136777"/>
          </a:xfrm>
        </p:spPr>
        <p:txBody>
          <a:bodyPr>
            <a:normAutofit lnSpcReduction="10000"/>
          </a:bodyPr>
          <a:lstStyle/>
          <a:p>
            <a:pPr marL="0" indent="0">
              <a:buNone/>
            </a:pPr>
            <a:r>
              <a:rPr lang="en-CA" b="1" u="sng" dirty="0" smtClean="0"/>
              <a:t>Broad Positions:</a:t>
            </a:r>
          </a:p>
          <a:p>
            <a:r>
              <a:rPr lang="en-CA" dirty="0" smtClean="0"/>
              <a:t>Any reform should be put on hold until the UFL is extinguished.</a:t>
            </a:r>
          </a:p>
          <a:p>
            <a:r>
              <a:rPr lang="en-CA" dirty="0" smtClean="0"/>
              <a:t>Delink RFR proposal from WSIB messaging on lower premium rates – mutually exclusive items.</a:t>
            </a:r>
          </a:p>
          <a:p>
            <a:r>
              <a:rPr lang="en-CA" dirty="0" smtClean="0"/>
              <a:t>Provide company-specific impact data to help understand true cost implications of new system.</a:t>
            </a:r>
          </a:p>
          <a:p>
            <a:pPr marL="0" indent="0">
              <a:buNone/>
            </a:pPr>
            <a:endParaRPr lang="en-CA" sz="1400" dirty="0"/>
          </a:p>
          <a:p>
            <a:pPr marL="0" indent="0">
              <a:buNone/>
            </a:pPr>
            <a:r>
              <a:rPr lang="en-CA" b="1" u="sng" dirty="0" smtClean="0"/>
              <a:t>Specific Positions:</a:t>
            </a:r>
          </a:p>
          <a:p>
            <a:r>
              <a:rPr lang="en-CA" dirty="0" smtClean="0"/>
              <a:t>Preserve SIEF.</a:t>
            </a:r>
          </a:p>
          <a:p>
            <a:r>
              <a:rPr lang="en-CA" dirty="0" smtClean="0"/>
              <a:t>Abandon proposal to assess companies based on predominant business activity.</a:t>
            </a:r>
          </a:p>
          <a:p>
            <a:r>
              <a:rPr lang="en-CA" dirty="0" smtClean="0"/>
              <a:t>Maintain the Executive Officer Rate.</a:t>
            </a:r>
          </a:p>
          <a:p>
            <a:r>
              <a:rPr lang="en-CA" dirty="0" smtClean="0"/>
              <a:t>Expand the number of Rate Classes in construction.</a:t>
            </a:r>
          </a:p>
          <a:p>
            <a:r>
              <a:rPr lang="en-CA" dirty="0" smtClean="0"/>
              <a:t>Base “per-claim limits” on a percentage of insurable earnings rather than a set graduated scale.</a:t>
            </a:r>
          </a:p>
          <a:p>
            <a:r>
              <a:rPr lang="en-CA" dirty="0" smtClean="0"/>
              <a:t>Start all employers at their new Class Target Premium Rate to smooth the transition towards company specific rates. </a:t>
            </a:r>
            <a:endParaRPr lang="en-CA" dirty="0"/>
          </a:p>
        </p:txBody>
      </p:sp>
    </p:spTree>
    <p:extLst>
      <p:ext uri="{BB962C8B-B14F-4D97-AF65-F5344CB8AC3E}">
        <p14:creationId xmlns:p14="http://schemas.microsoft.com/office/powerpoint/2010/main" val="21343308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CA" sz="4000" b="1" dirty="0" smtClean="0"/>
              <a:t>RFR December 2015 Update</a:t>
            </a:r>
            <a:endParaRPr lang="en-CA" sz="4000" b="1" dirty="0"/>
          </a:p>
        </p:txBody>
      </p:sp>
      <p:sp>
        <p:nvSpPr>
          <p:cNvPr id="3" name="Content Placeholder 2"/>
          <p:cNvSpPr>
            <a:spLocks noGrp="1"/>
          </p:cNvSpPr>
          <p:nvPr>
            <p:ph idx="1"/>
          </p:nvPr>
        </p:nvSpPr>
        <p:spPr>
          <a:xfrm>
            <a:off x="1255059" y="1748118"/>
            <a:ext cx="10641106" cy="4894730"/>
          </a:xfrm>
        </p:spPr>
        <p:txBody>
          <a:bodyPr/>
          <a:lstStyle/>
          <a:p>
            <a:pPr>
              <a:spcBef>
                <a:spcPts val="2000"/>
              </a:spcBef>
            </a:pPr>
            <a:r>
              <a:rPr lang="en-CA" dirty="0" smtClean="0"/>
              <a:t>Expands the number of Construction Rate Classes from 3 to 5.</a:t>
            </a:r>
          </a:p>
          <a:p>
            <a:pPr>
              <a:spcBef>
                <a:spcPts val="2000"/>
              </a:spcBef>
            </a:pPr>
            <a:r>
              <a:rPr lang="en-CA" dirty="0" smtClean="0"/>
              <a:t>Includes exemptions to the “predominant business activity” rule for employers who engage in more than one business activity, and a business activity is not dependent on other activities.</a:t>
            </a:r>
          </a:p>
          <a:p>
            <a:pPr>
              <a:spcBef>
                <a:spcPts val="2000"/>
              </a:spcBef>
            </a:pPr>
            <a:r>
              <a:rPr lang="en-CA" dirty="0" smtClean="0"/>
              <a:t>Expands the number of “per-claim limit” threshold categories from 4 to 7.</a:t>
            </a:r>
          </a:p>
          <a:p>
            <a:pPr>
              <a:spcBef>
                <a:spcPts val="2000"/>
              </a:spcBef>
            </a:pPr>
            <a:r>
              <a:rPr lang="en-CA" dirty="0" smtClean="0"/>
              <a:t> Maintain the SIEF “…as an interim measure pending the review.”</a:t>
            </a:r>
          </a:p>
          <a:p>
            <a:pPr>
              <a:spcBef>
                <a:spcPts val="2000"/>
              </a:spcBef>
            </a:pPr>
            <a:r>
              <a:rPr lang="en-CA" dirty="0" smtClean="0"/>
              <a:t>6 year Experience Rating window to be adjusted to weight the three most recent years at two-thirds, and the three remaining years at one-third.</a:t>
            </a:r>
          </a:p>
          <a:p>
            <a:pPr>
              <a:spcBef>
                <a:spcPts val="2000"/>
              </a:spcBef>
            </a:pPr>
            <a:r>
              <a:rPr lang="en-CA" dirty="0" smtClean="0"/>
              <a:t>Targeted implementation timeline of 2019 “at the earliest.”</a:t>
            </a:r>
          </a:p>
          <a:p>
            <a:endParaRPr lang="en-CA" dirty="0" smtClean="0"/>
          </a:p>
          <a:p>
            <a:endParaRPr lang="en-CA" dirty="0"/>
          </a:p>
        </p:txBody>
      </p:sp>
    </p:spTree>
    <p:extLst>
      <p:ext uri="{BB962C8B-B14F-4D97-AF65-F5344CB8AC3E}">
        <p14:creationId xmlns:p14="http://schemas.microsoft.com/office/powerpoint/2010/main" val="34410051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CA" sz="4000" b="1" dirty="0" smtClean="0"/>
              <a:t>Progress, and What Comes Next?</a:t>
            </a:r>
            <a:endParaRPr lang="en-CA" sz="4000" b="1" dirty="0"/>
          </a:p>
        </p:txBody>
      </p:sp>
      <p:sp>
        <p:nvSpPr>
          <p:cNvPr id="3" name="Content Placeholder 2"/>
          <p:cNvSpPr>
            <a:spLocks noGrp="1"/>
          </p:cNvSpPr>
          <p:nvPr>
            <p:ph idx="1"/>
          </p:nvPr>
        </p:nvSpPr>
        <p:spPr>
          <a:xfrm>
            <a:off x="1120588" y="1595718"/>
            <a:ext cx="10639612" cy="4876800"/>
          </a:xfrm>
        </p:spPr>
        <p:txBody>
          <a:bodyPr/>
          <a:lstStyle/>
          <a:p>
            <a:pPr marL="0" indent="0">
              <a:buNone/>
            </a:pPr>
            <a:r>
              <a:rPr lang="en-CA" b="1" u="sng" dirty="0" smtClean="0"/>
              <a:t>Progress</a:t>
            </a:r>
          </a:p>
          <a:p>
            <a:r>
              <a:rPr lang="en-CA" dirty="0" smtClean="0"/>
              <a:t>CEC advocacy on this reform process has yielded a number </a:t>
            </a:r>
            <a:r>
              <a:rPr lang="en-CA" dirty="0" smtClean="0"/>
              <a:t>of critical </a:t>
            </a:r>
            <a:r>
              <a:rPr lang="en-CA" dirty="0" smtClean="0"/>
              <a:t>successes to date: timeline for design and for implementation; linking to UFL (</a:t>
            </a:r>
            <a:r>
              <a:rPr lang="en-CA" i="1" dirty="0" smtClean="0"/>
              <a:t>de facto</a:t>
            </a:r>
            <a:r>
              <a:rPr lang="en-CA" dirty="0" smtClean="0"/>
              <a:t>); preservation of the SIEF; </a:t>
            </a:r>
            <a:r>
              <a:rPr lang="en-CA" dirty="0" smtClean="0"/>
              <a:t>and, expansion of Rate Classes in construction.</a:t>
            </a:r>
          </a:p>
          <a:p>
            <a:pPr marL="0" indent="0">
              <a:buNone/>
            </a:pPr>
            <a:endParaRPr lang="en-CA" dirty="0"/>
          </a:p>
          <a:p>
            <a:pPr marL="0" indent="0">
              <a:buNone/>
            </a:pPr>
            <a:r>
              <a:rPr lang="en-CA" b="1" u="sng" dirty="0" smtClean="0"/>
              <a:t>What Comes Next </a:t>
            </a:r>
          </a:p>
          <a:p>
            <a:r>
              <a:rPr lang="en-CA" dirty="0" smtClean="0"/>
              <a:t>Focus in on maintaining Rate Group 755.</a:t>
            </a:r>
          </a:p>
          <a:p>
            <a:r>
              <a:rPr lang="en-CA" dirty="0" smtClean="0"/>
              <a:t>Expand on “exceptions” to companies being assessed on their predominant business activity.</a:t>
            </a:r>
          </a:p>
          <a:p>
            <a:r>
              <a:rPr lang="en-CA" dirty="0" smtClean="0"/>
              <a:t>Continue to press for company-specific impact data to help member companies understand true costing implications for the new system (likely not available until 2017-18).</a:t>
            </a:r>
          </a:p>
          <a:p>
            <a:r>
              <a:rPr lang="en-CA" dirty="0" smtClean="0"/>
              <a:t>Delay implementation timeline until a completed system proposal has been issued to stakeholders, which also allows for 3-4 years of transition to the new rate setting scheme. </a:t>
            </a:r>
          </a:p>
        </p:txBody>
      </p:sp>
    </p:spTree>
    <p:extLst>
      <p:ext uri="{BB962C8B-B14F-4D97-AF65-F5344CB8AC3E}">
        <p14:creationId xmlns:p14="http://schemas.microsoft.com/office/powerpoint/2010/main" val="2237188252"/>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TM10001105[[fn=Crop]]</Template>
  <TotalTime>187</TotalTime>
  <Words>836</Words>
  <Application>Microsoft Office PowerPoint</Application>
  <PresentationFormat>Widescreen</PresentationFormat>
  <Paragraphs>70</Paragraphs>
  <Slides>8</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8</vt:i4>
      </vt:variant>
    </vt:vector>
  </HeadingPairs>
  <TitlesOfParts>
    <vt:vector size="10" baseType="lpstr">
      <vt:lpstr>Franklin Gothic Book</vt:lpstr>
      <vt:lpstr>Crop</vt:lpstr>
      <vt:lpstr>WSIB Rate Framework Reform - Update</vt:lpstr>
      <vt:lpstr>What is the Rate Framework Reform (RFR)?</vt:lpstr>
      <vt:lpstr>Broad CEC Positions on RFR</vt:lpstr>
      <vt:lpstr>RFR Design and Implementation Timeline </vt:lpstr>
      <vt:lpstr>Initial RFR Proposal -  Technical Papers</vt:lpstr>
      <vt:lpstr>CEC Submission on Initial RFR Proposal</vt:lpstr>
      <vt:lpstr>RFR December 2015 Update</vt:lpstr>
      <vt:lpstr>Progress, and What Comes Next?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WSIB Rate Framework Reform</dc:title>
  <dc:creator>Patric McManus</dc:creator>
  <cp:lastModifiedBy>Patric McManus</cp:lastModifiedBy>
  <cp:revision>44</cp:revision>
  <dcterms:created xsi:type="dcterms:W3CDTF">2016-02-16T17:54:03Z</dcterms:created>
  <dcterms:modified xsi:type="dcterms:W3CDTF">2016-02-16T21:10:12Z</dcterms:modified>
</cp:coreProperties>
</file>